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082" r:id="rId6"/>
    <p:sldId id="2083" r:id="rId7"/>
    <p:sldId id="2084" r:id="rId8"/>
    <p:sldId id="2097" r:id="rId9"/>
    <p:sldId id="2085" r:id="rId10"/>
    <p:sldId id="2104" r:id="rId11"/>
    <p:sldId id="2096" r:id="rId12"/>
    <p:sldId id="2095" r:id="rId13"/>
    <p:sldId id="2087" r:id="rId14"/>
    <p:sldId id="2088" r:id="rId15"/>
    <p:sldId id="2091" r:id="rId16"/>
    <p:sldId id="2092" r:id="rId17"/>
    <p:sldId id="2089" r:id="rId18"/>
    <p:sldId id="2098" r:id="rId19"/>
    <p:sldId id="2099" r:id="rId20"/>
    <p:sldId id="2100" r:id="rId21"/>
    <p:sldId id="2101" r:id="rId22"/>
    <p:sldId id="2102" r:id="rId23"/>
    <p:sldId id="2103" r:id="rId24"/>
    <p:sldId id="2094" r:id="rId25"/>
    <p:sldId id="2093" r:id="rId26"/>
    <p:sldId id="266" r:id="rId27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6197" autoAdjust="0"/>
  </p:normalViewPr>
  <p:slideViewPr>
    <p:cSldViewPr snapToGrid="0" snapToObjects="1">
      <p:cViewPr varScale="1">
        <p:scale>
          <a:sx n="83" d="100"/>
          <a:sy n="83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Passenger Concern: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Employee submits passenger concern and Booking ID via UI.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Passenger Data: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fetches passenger's membership level from the Knowledge Graph (KG) using the Booking ID and classifies the issue via LLM.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Embeddings: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KG stores embeddings for combined membership, review, and category using a Sentence Transformer. These embeddings are indexed in the KG.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embeds the user query, combined with membership level and issue category, to create a vector for comparison.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Matching: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System identifies the top 25 records using cosine similarity between the query and KG dataset.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Top 25 records, including recommendation history, are fed into LLM to produce tailored top 3 recommendations with explanations.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by: Gage (1994); Adapted to NLP by </a:t>
            </a:r>
            <a:r>
              <a:rPr lang="en-US" sz="2800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Sennrich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Merges frequent character pairs to form subwords.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Out-of-Vocabulary (OOV) words effectively.</a:t>
            </a:r>
          </a:p>
          <a:p>
            <a:pPr marL="1091076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 Neural Machine Translation (NMT).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Start with each character as an individual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Frequency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Identify the most frequent pair of adjacent tokens.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Merge the frequent pair into a new token.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Continue until the desired vocabulary size is reached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37FE-F796-2E41-88C3-6EBCF174D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99095-A2ED-B240-892A-B655D71E52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0694" y="7444106"/>
            <a:ext cx="5318793" cy="17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81" userDrawn="1">
          <p15:clr>
            <a:srgbClr val="FBAE40"/>
          </p15:clr>
        </p15:guide>
        <p15:guide id="2" orient="horz" pos="49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057F3-CADE-6F40-AFD8-BE2814512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ACD5-C56F-074E-A4DE-DA90D4EB6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679C-D466-4746-9295-80D7F269A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357448" y="1359168"/>
            <a:ext cx="3476277" cy="11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5" userDrawn="1">
          <p15:clr>
            <a:srgbClr val="FBAE40"/>
          </p15:clr>
        </p15:guide>
        <p15:guide id="2" orient="horz" pos="1453" userDrawn="1">
          <p15:clr>
            <a:srgbClr val="FBAE40"/>
          </p15:clr>
        </p15:guide>
        <p15:guide id="3" pos="9974" userDrawn="1">
          <p15:clr>
            <a:srgbClr val="FBAE40"/>
          </p15:clr>
        </p15:guide>
        <p15:guide id="4" pos="81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8517" y="556764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55F59-8D22-5742-AEEF-0285FD460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9654" y="5251920"/>
            <a:ext cx="3582601" cy="114888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F89174C-E89D-944C-8E8B-1243CEA9F7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C6140F-E7A1-8945-9875-41D3FB145E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1ADE47-8BB0-D74C-BDBD-D91AD876F8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99828D-E1D6-FF41-A96A-818810D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3494" userDrawn="1">
          <p15:clr>
            <a:srgbClr val="FBAE40"/>
          </p15:clr>
        </p15:guide>
        <p15:guide id="3" pos="607" userDrawn="1">
          <p15:clr>
            <a:srgbClr val="FBAE40"/>
          </p15:clr>
        </p15:guide>
        <p15:guide id="4" pos="3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0AFD84-076E-7641-9D6D-98FE16134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03" userDrawn="1">
          <p15:clr>
            <a:srgbClr val="FBAE40"/>
          </p15:clr>
        </p15:guide>
        <p15:guide id="2" orient="horz" pos="5762" userDrawn="1">
          <p15:clr>
            <a:srgbClr val="FBAE40"/>
          </p15:clr>
        </p15:guide>
        <p15:guide id="3" pos="9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F819-972C-2646-99DF-B82E25368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73D69-C123-D84A-938E-1AEDE6D38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59DEF-1ABD-A247-801C-A8BC4B161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7431B-9C2C-0B43-8AAB-812E22011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C4529-41E5-CA40-9ECA-F13BB102D7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530C1E-7D9B-724D-A97C-629BB5F4F5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567684" y="8879801"/>
            <a:ext cx="3307983" cy="1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76" y="539912"/>
            <a:ext cx="11108381" cy="1727187"/>
          </a:xfrm>
        </p:spPr>
        <p:txBody>
          <a:bodyPr>
            <a:no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CS6143 – Artificial Intelligence and Machine Learning Project 2023/2024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Zero-shot Recommendation System using open-source LLMs for</a:t>
            </a:r>
            <a:r>
              <a:rPr lang="en-US" sz="4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Airline Industry and Optimization techniques in Retrieval</a:t>
            </a: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Augmented Generation (RAG)</a:t>
            </a:r>
            <a:b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Sajin Mohamed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Pallikkathodi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Erathali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MSc. Artificial Intelligence and Machine Learning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Student ID : 23037601</a:t>
            </a:r>
            <a:b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2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05"/>
    </mc:Choice>
    <mc:Fallback xmlns="">
      <p:transition spd="slow" advTm="23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</p:spPr>
        <p:txBody>
          <a:bodyPr anchor="ctr">
            <a:normAutofit/>
          </a:bodyPr>
          <a:lstStyle/>
          <a:p>
            <a:r>
              <a:rPr lang="en-US" dirty="0"/>
              <a:t>Resultant KG</a:t>
            </a:r>
          </a:p>
        </p:txBody>
      </p:sp>
      <p:pic>
        <p:nvPicPr>
          <p:cNvPr id="2" name="Picture 1" descr="A network of colorful dots&#10;&#10;Description automatically generated">
            <a:extLst>
              <a:ext uri="{FF2B5EF4-FFF2-40B4-BE49-F238E27FC236}">
                <a16:creationId xmlns:a16="http://schemas.microsoft.com/office/drawing/2014/main" id="{F9A58EE3-8C52-E026-BBA3-14BCAA96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0" y="2393908"/>
            <a:ext cx="8677433" cy="4772588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00E38CC-7EA8-B335-5D10-7E82A754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000" y="9360000"/>
            <a:ext cx="3657957" cy="54084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E"/>
              <a:t>06.11.19</a:t>
            </a:r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6EC1FA7-1F0C-5FEC-7C45-E4A519DAA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00" y="2356465"/>
            <a:ext cx="6515481" cy="477258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2B604-3399-168E-6407-540B2A26BAD6}"/>
              </a:ext>
            </a:extLst>
          </p:cNvPr>
          <p:cNvSpPr txBox="1"/>
          <p:nvPr/>
        </p:nvSpPr>
        <p:spPr>
          <a:xfrm>
            <a:off x="473210" y="7293455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71600" marR="0" algn="just">
              <a:spcBef>
                <a:spcPts val="0"/>
              </a:spcBef>
              <a:spcAft>
                <a:spcPts val="1000"/>
              </a:spcAft>
            </a:pP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sub-section of the Knowledge Graph (KG).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63E1-62CD-D26E-A6B7-F93852A1BB0A}"/>
              </a:ext>
            </a:extLst>
          </p:cNvPr>
          <p:cNvSpPr txBox="1"/>
          <p:nvPr/>
        </p:nvSpPr>
        <p:spPr>
          <a:xfrm>
            <a:off x="9358773" y="7245777"/>
            <a:ext cx="6425605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Enlarged view of the relationships between the nodes in the KG.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6"/>
    </mc:Choice>
    <mc:Fallback xmlns="">
      <p:transition spd="slow" advTm="330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FD3579-F105-EFFC-5D9D-F709F103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3" y="1745475"/>
            <a:ext cx="12368889" cy="673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E52A8-BCED-CE0F-30A0-EBB6E4126A26}"/>
              </a:ext>
            </a:extLst>
          </p:cNvPr>
          <p:cNvSpPr txBox="1"/>
          <p:nvPr/>
        </p:nvSpPr>
        <p:spPr>
          <a:xfrm>
            <a:off x="1188720" y="8598430"/>
            <a:ext cx="1113739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 Pipeline showing the different steps in the retrieval augmented generation and the way the result is returned to the user provided a query from the user is consumed by the system [source: 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i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Özker</a:t>
            </a:r>
            <a:r>
              <a:rPr lang="en-GB" sz="1800" i="1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2024)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1"/>
    </mc:Choice>
    <mc:Fallback xmlns="">
      <p:transition spd="slow" advTm="6068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RAG Optimization – Fine-tuned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866463" y="2019532"/>
            <a:ext cx="5578771" cy="215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BAAI/bge-small-en-v1.5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2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Int/float/multilingual-E5-small</a:t>
            </a:r>
          </a:p>
          <a:p>
            <a:endParaRPr lang="en-US" dirty="0"/>
          </a:p>
        </p:txBody>
      </p:sp>
      <p:pic>
        <p:nvPicPr>
          <p:cNvPr id="15" name="Picture 1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525637-6CEF-97B3-F1E7-9FB46D33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409" y="2459411"/>
            <a:ext cx="5732064" cy="45189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8DC03-20C5-5DF4-8964-A091025F6C5D}"/>
              </a:ext>
            </a:extLst>
          </p:cNvPr>
          <p:cNvSpPr txBox="1"/>
          <p:nvPr/>
        </p:nvSpPr>
        <p:spPr>
          <a:xfrm>
            <a:off x="7403769" y="7435702"/>
            <a:ext cx="81290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i="1" dirty="0">
                <a:solidFill>
                  <a:srgbClr val="1F497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 </a:t>
            </a:r>
            <a:r>
              <a:rPr lang="en-GB" sz="2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embeddings of the Train Dataset projected onto a 2-dimensional vector space with the query (red X) and the retrieved documents (green circle) as highlighted.</a:t>
            </a:r>
            <a:endParaRPr lang="en-US" sz="24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4419D-7510-440C-B7A4-E13EF08E255B}"/>
              </a:ext>
            </a:extLst>
          </p:cNvPr>
          <p:cNvSpPr txBox="1"/>
          <p:nvPr/>
        </p:nvSpPr>
        <p:spPr>
          <a:xfrm>
            <a:off x="597303" y="1484532"/>
            <a:ext cx="545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embedding models considered here are :</a:t>
            </a:r>
          </a:p>
        </p:txBody>
      </p:sp>
    </p:spTree>
    <p:extLst>
      <p:ext uri="{BB962C8B-B14F-4D97-AF65-F5344CB8AC3E}">
        <p14:creationId xmlns:p14="http://schemas.microsoft.com/office/powerpoint/2010/main" val="20109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RAG Optimization – Cross-encoder Re-ranking with Multi-Query Expansion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D25F5EF-915B-C552-FB4C-E786411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492515"/>
            <a:ext cx="10002679" cy="517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113DB-D7BA-174E-89D3-8C76A602D0DA}"/>
              </a:ext>
            </a:extLst>
          </p:cNvPr>
          <p:cNvSpPr txBox="1"/>
          <p:nvPr/>
        </p:nvSpPr>
        <p:spPr>
          <a:xfrm>
            <a:off x="804672" y="7845552"/>
            <a:ext cx="8768041" cy="103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Illustration of how bi-encoders and cross-encoders work together to improve result retrieval </a:t>
            </a:r>
          </a:p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[source: </a:t>
            </a:r>
            <a:r>
              <a:rPr lang="en-GB" sz="1800" i="1" dirty="0" err="1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Osanseviero</a:t>
            </a:r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2023].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BDA3-18EF-0AE9-91A6-6867CDA16C15}"/>
              </a:ext>
            </a:extLst>
          </p:cNvPr>
          <p:cNvSpPr txBox="1"/>
          <p:nvPr/>
        </p:nvSpPr>
        <p:spPr>
          <a:xfrm>
            <a:off x="11978641" y="2858283"/>
            <a:ext cx="3931919" cy="380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“You are an AI language model assistant. Your task is to generate five different versions of the given user question to retrieve relevant documents from a vector database. By generating multiple perspectives on the user question, your goal is to help the user overcome some of the limitations of the distance-based similarity search. Provide these alternative questions separated by newlines. Only provide the query, no numbering. Original question: {question}”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61522-EF2D-FACA-6461-765D4A05CBF6}"/>
              </a:ext>
            </a:extLst>
          </p:cNvPr>
          <p:cNvSpPr txBox="1"/>
          <p:nvPr/>
        </p:nvSpPr>
        <p:spPr>
          <a:xfrm>
            <a:off x="11814914" y="2191218"/>
            <a:ext cx="425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For LLM Llama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4C23-2205-F954-3894-986A777142B9}"/>
              </a:ext>
            </a:extLst>
          </p:cNvPr>
          <p:cNvSpPr/>
          <p:nvPr/>
        </p:nvSpPr>
        <p:spPr>
          <a:xfrm>
            <a:off x="11978641" y="8010144"/>
            <a:ext cx="4278947" cy="197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E067B-6B27-E022-2437-1D9B0B9023C8}"/>
              </a:ext>
            </a:extLst>
          </p:cNvPr>
          <p:cNvSpPr txBox="1"/>
          <p:nvPr/>
        </p:nvSpPr>
        <p:spPr>
          <a:xfrm>
            <a:off x="9912096" y="6946373"/>
            <a:ext cx="6345492" cy="31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LLM for a question like “Who is Sherlock Holmes?” would be 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“Who was the famous detective created by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"Can you find information about the character Sherlock Holmes from the stories of Sir Arthur Conan Doyle?"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"Identify the protagonist of the Arthur Conan Doyle's detective stories."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"Provide details on the character known as Sherlock Holmes in the works of Sir Arthur Conan Doyle."</a:t>
            </a: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"Describe the main character in the detective series written by Sir Arthur Conan Doyle, focusing on his name."</a:t>
            </a:r>
          </a:p>
        </p:txBody>
      </p:sp>
    </p:spTree>
    <p:extLst>
      <p:ext uri="{BB962C8B-B14F-4D97-AF65-F5344CB8AC3E}">
        <p14:creationId xmlns:p14="http://schemas.microsoft.com/office/powerpoint/2010/main" val="32105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0"/>
    </mc:Choice>
    <mc:Fallback xmlns="">
      <p:transition spd="slow" advTm="2821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122663"/>
            <a:ext cx="14022170" cy="1042950"/>
          </a:xfrm>
        </p:spPr>
        <p:txBody>
          <a:bodyPr/>
          <a:lstStyle/>
          <a:p>
            <a:r>
              <a:rPr lang="en-US" dirty="0"/>
              <a:t>RAG Optimization - Token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B2AC2-E8D1-3B28-0C25-B894D0A8C57A}"/>
              </a:ext>
            </a:extLst>
          </p:cNvPr>
          <p:cNvSpPr txBox="1"/>
          <p:nvPr/>
        </p:nvSpPr>
        <p:spPr>
          <a:xfrm>
            <a:off x="1152143" y="2522888"/>
            <a:ext cx="60533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Byte-Pair Encoding (BPE)</a:t>
            </a:r>
          </a:p>
          <a:p>
            <a:pPr marL="514350" indent="-514350">
              <a:buAutoNum type="arabicPeriod"/>
            </a:pP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Sentencepiece</a:t>
            </a:r>
            <a:endParaRPr lang="en-US" sz="2800" b="1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solidFill>
                <a:srgbClr val="0053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Latent Semantic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4BB65-314C-715C-49FA-BB477F68D8E9}"/>
              </a:ext>
            </a:extLst>
          </p:cNvPr>
          <p:cNvSpPr txBox="1"/>
          <p:nvPr/>
        </p:nvSpPr>
        <p:spPr>
          <a:xfrm>
            <a:off x="7900416" y="1645920"/>
            <a:ext cx="27283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C6B7F-D6EF-E1EA-7D54-29927CEFAF5C}"/>
              </a:ext>
            </a:extLst>
          </p:cNvPr>
          <p:cNvSpPr txBox="1"/>
          <p:nvPr/>
        </p:nvSpPr>
        <p:spPr>
          <a:xfrm>
            <a:off x="7608388" y="6530025"/>
            <a:ext cx="7881548" cy="9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3"/>
    </mc:Choice>
    <mc:Fallback xmlns="">
      <p:transition spd="slow" advTm="403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BCF-4DCB-0650-662D-57CE08B3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838698"/>
            <a:ext cx="14022170" cy="1042950"/>
          </a:xfrm>
        </p:spPr>
        <p:txBody>
          <a:bodyPr/>
          <a:lstStyle/>
          <a:p>
            <a:r>
              <a:rPr lang="en-US" dirty="0"/>
              <a:t>RAGAS and NDCG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473A-2DB2-79B3-AAE2-00894D2FD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879631"/>
            <a:ext cx="14529588" cy="7035197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ROUGE and BLEU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effective for n-gram similarity in tasks like translation and summarization, ROUGE and BLEU may not fully capture the relevance and accuracy needed for evaluating complex tasks like Retrieval-Augmented Generation (RAG) 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Overview (Es et al., 2023; 'Metrics | Ragas', 2024):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Faithfulness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Relevance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Precision</a:t>
            </a:r>
            <a:endParaRPr lang="en-US" sz="28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Recall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Discounted Cumulative Gain (NDCG)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091CB-E084-6A08-D283-E9657582AFC4}"/>
              </a:ext>
            </a:extLst>
          </p:cNvPr>
          <p:cNvSpPr txBox="1"/>
          <p:nvPr/>
        </p:nvSpPr>
        <p:spPr>
          <a:xfrm>
            <a:off x="3291840" y="1243584"/>
            <a:ext cx="184731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7F1FC1CA-5D1E-8CF6-6DF1-7FDD4A6E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25" y="4134915"/>
            <a:ext cx="7127412" cy="4615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/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066DC-F566-F63C-BD44-90E4530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6834872"/>
                <a:ext cx="2390632" cy="1260986"/>
              </a:xfrm>
              <a:prstGeom prst="rect">
                <a:avLst/>
              </a:prstGeom>
              <a:blipFill>
                <a:blip r:embed="rId3"/>
                <a:stretch>
                  <a:fillRect t="-66000" b="-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/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4ED7E-4492-AA77-C46C-B2BEB481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6830343"/>
                <a:ext cx="3496194" cy="1260986"/>
              </a:xfrm>
              <a:prstGeom prst="rect">
                <a:avLst/>
              </a:prstGeom>
              <a:blipFill>
                <a:blip r:embed="rId4"/>
                <a:stretch>
                  <a:fillRect t="-65000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/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𝑖𝑑𝑒𝑎𝑙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𝑖𝑑𝑒𝑎𝑙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D6360-01A5-A533-422E-A4C89820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00" y="8095859"/>
                <a:ext cx="3071610" cy="1308756"/>
              </a:xfrm>
              <a:prstGeom prst="rect">
                <a:avLst/>
              </a:prstGeom>
              <a:blipFill>
                <a:blip r:embed="rId5"/>
                <a:stretch>
                  <a:fillRect t="-58654" b="-7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/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𝑁𝐷𝐶𝐺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@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𝐼𝐷𝐶𝐺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@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1603E-6CED-E27F-15AD-7583BDDC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2" y="8205897"/>
                <a:ext cx="3071610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79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Content Placeholder 1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00A13DF-9CF6-7503-DC6E-E1EA6CDDD4C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430679" y="2048256"/>
            <a:ext cx="7018738" cy="3997004"/>
          </a:xfrm>
          <a:prstGeom prst="rect">
            <a:avLst/>
          </a:prstGeom>
        </p:spPr>
      </p:pic>
      <p:pic>
        <p:nvPicPr>
          <p:cNvPr id="3" name="Picture 2" descr="A graph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BBC3249-1800-89EA-2C0D-FA65448C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0" y="1970468"/>
            <a:ext cx="6721062" cy="3861461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B7986B7-1D84-6346-95D4-94AC48EB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7" y="6111677"/>
            <a:ext cx="6571180" cy="3775349"/>
          </a:xfrm>
          <a:prstGeom prst="rect">
            <a:avLst/>
          </a:prstGeom>
        </p:spPr>
      </p:pic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366905BC-0783-08BF-8849-6DA48305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94" y="5831929"/>
            <a:ext cx="7018738" cy="40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B44A3-C0EB-0F5C-6FD5-95D61A302DB8}"/>
              </a:ext>
            </a:extLst>
          </p:cNvPr>
          <p:cNvSpPr txBox="1"/>
          <p:nvPr/>
        </p:nvSpPr>
        <p:spPr>
          <a:xfrm>
            <a:off x="2633472" y="1298124"/>
            <a:ext cx="132119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Llama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21C-BE7F-831E-C509-E1A928FCFF52}"/>
              </a:ext>
            </a:extLst>
          </p:cNvPr>
          <p:cNvSpPr txBox="1"/>
          <p:nvPr/>
        </p:nvSpPr>
        <p:spPr>
          <a:xfrm>
            <a:off x="11008519" y="1313754"/>
            <a:ext cx="1124026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37514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- RAG Optimization – Fine-tuned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F06B-C32E-0B38-4D35-983863E5255A}"/>
              </a:ext>
            </a:extLst>
          </p:cNvPr>
          <p:cNvSpPr txBox="1"/>
          <p:nvPr/>
        </p:nvSpPr>
        <p:spPr>
          <a:xfrm>
            <a:off x="201487" y="4904186"/>
            <a:ext cx="591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 “Who is Sherlock Holmes?” vector embedding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Train Data with Sentence-transformers/all-MiniLM-L6-v2 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F0310E-4015-9FBD-A2F2-FC32E7038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1" y="1170431"/>
            <a:ext cx="5111632" cy="4056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21051-96E8-BB85-99D8-C4EC3FF0AEEB}"/>
              </a:ext>
            </a:extLst>
          </p:cNvPr>
          <p:cNvSpPr txBox="1"/>
          <p:nvPr/>
        </p:nvSpPr>
        <p:spPr>
          <a:xfrm>
            <a:off x="7479552" y="496721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vector embeddings for the fine-tuned BAAI/bge-small-en-v1.5 model, depicting </a:t>
            </a:r>
          </a:p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"Who is Sherlock Holmes?" on a 2-dimensional plane.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0B0A5-2847-A799-47F8-D31EED79F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5810336"/>
            <a:ext cx="5751354" cy="368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9326-E5B5-787F-55AE-6B3F6A8ACE2C}"/>
              </a:ext>
            </a:extLst>
          </p:cNvPr>
          <p:cNvSpPr txBox="1"/>
          <p:nvPr/>
        </p:nvSpPr>
        <p:spPr>
          <a:xfrm>
            <a:off x="5078814" y="9540660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pictorial representation of the vectors represented on </a:t>
            </a:r>
            <a:b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2-dimensional plane for the fine-tuned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0D4A10-4A44-43DA-2057-AF11F41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0" y="1237750"/>
            <a:ext cx="4406274" cy="351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A136C-758E-E031-A968-AE491DBE0DC0}"/>
              </a:ext>
            </a:extLst>
          </p:cNvPr>
          <p:cNvSpPr txBox="1"/>
          <p:nvPr/>
        </p:nvSpPr>
        <p:spPr>
          <a:xfrm>
            <a:off x="201487" y="6396968"/>
            <a:ext cx="4660250" cy="187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Sentence-transformers/all-MiniLM-L6-v2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BAAI/bge-small-en-v1.5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Int/float/multilingual-E5-small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Cross Encoder Evaluation with Multi-query Expansion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47E914-6D6D-CCCE-33FF-B3C05B15E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8541"/>
              </p:ext>
            </p:extLst>
          </p:nvPr>
        </p:nvGraphicFramePr>
        <p:xfrm>
          <a:off x="841250" y="1793165"/>
          <a:ext cx="12856462" cy="27596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33470">
                  <a:extLst>
                    <a:ext uri="{9D8B030D-6E8A-4147-A177-3AD203B41FA5}">
                      <a16:colId xmlns:a16="http://schemas.microsoft.com/office/drawing/2014/main" val="644162025"/>
                    </a:ext>
                  </a:extLst>
                </a:gridCol>
                <a:gridCol w="2386849">
                  <a:extLst>
                    <a:ext uri="{9D8B030D-6E8A-4147-A177-3AD203B41FA5}">
                      <a16:colId xmlns:a16="http://schemas.microsoft.com/office/drawing/2014/main" val="2372979228"/>
                    </a:ext>
                  </a:extLst>
                </a:gridCol>
                <a:gridCol w="2649098">
                  <a:extLst>
                    <a:ext uri="{9D8B030D-6E8A-4147-A177-3AD203B41FA5}">
                      <a16:colId xmlns:a16="http://schemas.microsoft.com/office/drawing/2014/main" val="3766835486"/>
                    </a:ext>
                  </a:extLst>
                </a:gridCol>
                <a:gridCol w="2389746">
                  <a:extLst>
                    <a:ext uri="{9D8B030D-6E8A-4147-A177-3AD203B41FA5}">
                      <a16:colId xmlns:a16="http://schemas.microsoft.com/office/drawing/2014/main" val="572704927"/>
                    </a:ext>
                  </a:extLst>
                </a:gridCol>
                <a:gridCol w="2797299">
                  <a:extLst>
                    <a:ext uri="{9D8B030D-6E8A-4147-A177-3AD203B41FA5}">
                      <a16:colId xmlns:a16="http://schemas.microsoft.com/office/drawing/2014/main" val="3930778910"/>
                    </a:ext>
                  </a:extLst>
                </a:gridCol>
              </a:tblGrid>
              <a:tr h="650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answer_relevancy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605783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0.15079365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0.42357456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0.5287953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0.86728088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008351"/>
                  </a:ext>
                </a:extLst>
              </a:tr>
              <a:tr h="10545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0.15873016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0.44818182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0.53343058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0.87026892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24952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EEF9A1-AB9D-6738-9D0C-1BD158B15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88395"/>
              </p:ext>
            </p:extLst>
          </p:nvPr>
        </p:nvGraphicFramePr>
        <p:xfrm>
          <a:off x="841251" y="5724144"/>
          <a:ext cx="12856461" cy="320897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604413">
                  <a:extLst>
                    <a:ext uri="{9D8B030D-6E8A-4147-A177-3AD203B41FA5}">
                      <a16:colId xmlns:a16="http://schemas.microsoft.com/office/drawing/2014/main" val="382836066"/>
                    </a:ext>
                  </a:extLst>
                </a:gridCol>
                <a:gridCol w="2604413">
                  <a:extLst>
                    <a:ext uri="{9D8B030D-6E8A-4147-A177-3AD203B41FA5}">
                      <a16:colId xmlns:a16="http://schemas.microsoft.com/office/drawing/2014/main" val="3288980049"/>
                    </a:ext>
                  </a:extLst>
                </a:gridCol>
                <a:gridCol w="2538171">
                  <a:extLst>
                    <a:ext uri="{9D8B030D-6E8A-4147-A177-3AD203B41FA5}">
                      <a16:colId xmlns:a16="http://schemas.microsoft.com/office/drawing/2014/main" val="610583647"/>
                    </a:ext>
                  </a:extLst>
                </a:gridCol>
                <a:gridCol w="2560252">
                  <a:extLst>
                    <a:ext uri="{9D8B030D-6E8A-4147-A177-3AD203B41FA5}">
                      <a16:colId xmlns:a16="http://schemas.microsoft.com/office/drawing/2014/main" val="300563328"/>
                    </a:ext>
                  </a:extLst>
                </a:gridCol>
                <a:gridCol w="2549212">
                  <a:extLst>
                    <a:ext uri="{9D8B030D-6E8A-4147-A177-3AD203B41FA5}">
                      <a16:colId xmlns:a16="http://schemas.microsoft.com/office/drawing/2014/main" val="813646978"/>
                    </a:ext>
                  </a:extLst>
                </a:gridCol>
              </a:tblGrid>
              <a:tr h="8200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NDCG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Precision@K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Recall@K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712224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0.43041579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0.45047393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0.26530612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0.42531915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160648"/>
                  </a:ext>
                </a:extLst>
              </a:tr>
              <a:tr h="119444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multi-query expansion 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0.46337701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0.47730937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0.27536232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0.46677632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2681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744CA7-04ED-1998-25C9-CFD6E682B521}"/>
              </a:ext>
            </a:extLst>
          </p:cNvPr>
          <p:cNvSpPr txBox="1"/>
          <p:nvPr/>
        </p:nvSpPr>
        <p:spPr>
          <a:xfrm>
            <a:off x="969266" y="8933117"/>
            <a:ext cx="119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with cross-encoder re-ranking and without multi-query expansion and int/float/multilingual-E5-small embedding. Here K = 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F2F45-F3F5-43DD-353F-44FAE2B71E71}"/>
              </a:ext>
            </a:extLst>
          </p:cNvPr>
          <p:cNvSpPr txBox="1"/>
          <p:nvPr/>
        </p:nvSpPr>
        <p:spPr>
          <a:xfrm>
            <a:off x="841250" y="4489151"/>
            <a:ext cx="11256608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RAGAS metrics with cross-encoder re-ranking and without multi-query expansion and int/float/multilingual-E5-small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337469"/>
            <a:ext cx="14022170" cy="1042950"/>
          </a:xfrm>
        </p:spPr>
        <p:txBody>
          <a:bodyPr/>
          <a:lstStyle/>
          <a:p>
            <a:r>
              <a:rPr lang="en-US" dirty="0"/>
              <a:t>Results – RAG Optimization – Token Optimization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6D4AA-6CF3-C3EC-8130-529BFE52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42047"/>
              </p:ext>
            </p:extLst>
          </p:nvPr>
        </p:nvGraphicFramePr>
        <p:xfrm>
          <a:off x="292608" y="1803291"/>
          <a:ext cx="15878299" cy="71548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63254">
                  <a:extLst>
                    <a:ext uri="{9D8B030D-6E8A-4147-A177-3AD203B41FA5}">
                      <a16:colId xmlns:a16="http://schemas.microsoft.com/office/drawing/2014/main" val="71462443"/>
                    </a:ext>
                  </a:extLst>
                </a:gridCol>
                <a:gridCol w="2039496">
                  <a:extLst>
                    <a:ext uri="{9D8B030D-6E8A-4147-A177-3AD203B41FA5}">
                      <a16:colId xmlns:a16="http://schemas.microsoft.com/office/drawing/2014/main" val="244325561"/>
                    </a:ext>
                  </a:extLst>
                </a:gridCol>
                <a:gridCol w="1394046">
                  <a:extLst>
                    <a:ext uri="{9D8B030D-6E8A-4147-A177-3AD203B41FA5}">
                      <a16:colId xmlns:a16="http://schemas.microsoft.com/office/drawing/2014/main" val="1174325525"/>
                    </a:ext>
                  </a:extLst>
                </a:gridCol>
                <a:gridCol w="2083996">
                  <a:extLst>
                    <a:ext uri="{9D8B030D-6E8A-4147-A177-3AD203B41FA5}">
                      <a16:colId xmlns:a16="http://schemas.microsoft.com/office/drawing/2014/main" val="254749928"/>
                    </a:ext>
                  </a:extLst>
                </a:gridCol>
                <a:gridCol w="1658062">
                  <a:extLst>
                    <a:ext uri="{9D8B030D-6E8A-4147-A177-3AD203B41FA5}">
                      <a16:colId xmlns:a16="http://schemas.microsoft.com/office/drawing/2014/main" val="3318375322"/>
                    </a:ext>
                  </a:extLst>
                </a:gridCol>
                <a:gridCol w="2140671">
                  <a:extLst>
                    <a:ext uri="{9D8B030D-6E8A-4147-A177-3AD203B41FA5}">
                      <a16:colId xmlns:a16="http://schemas.microsoft.com/office/drawing/2014/main" val="564170530"/>
                    </a:ext>
                  </a:extLst>
                </a:gridCol>
                <a:gridCol w="2601937">
                  <a:extLst>
                    <a:ext uri="{9D8B030D-6E8A-4147-A177-3AD203B41FA5}">
                      <a16:colId xmlns:a16="http://schemas.microsoft.com/office/drawing/2014/main" val="1719819787"/>
                    </a:ext>
                  </a:extLst>
                </a:gridCol>
                <a:gridCol w="2196837">
                  <a:extLst>
                    <a:ext uri="{9D8B030D-6E8A-4147-A177-3AD203B41FA5}">
                      <a16:colId xmlns:a16="http://schemas.microsoft.com/office/drawing/2014/main" val="3526875365"/>
                    </a:ext>
                  </a:extLst>
                </a:gridCol>
              </a:tblGrid>
              <a:tr h="7655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 Mechanism</a:t>
                      </a: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faithfulness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answer_relevancy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context_recall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before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count after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optimization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13779846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Byte-Pair Encoding (BPE)</a:t>
                      </a: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0.13492063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0.40212766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0.62119522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0.000725259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816718707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BPE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0.34854167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0.2159347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0.000505909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211" marR="38211" marT="0" marB="0"/>
                </a:tc>
                <a:extLst>
                  <a:ext uri="{0D108BD9-81ED-4DB2-BD59-A6C34878D82A}">
                    <a16:rowId xmlns:a16="http://schemas.microsoft.com/office/drawing/2014/main" val="3226554132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0.29413717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0.49645385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0.002064672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37858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SentencePiece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0.30331858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0.4241718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0.001143125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486185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0.32599119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0.55996955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0.00531563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31373"/>
                  </a:ext>
                </a:extLst>
              </a:tr>
              <a:tr h="97300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WordPiece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with LSA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0.13095238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0.38459916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0.21075163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0.86628486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0.002783883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172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193331-C181-BC52-EC44-8C0137EF052D}"/>
              </a:ext>
            </a:extLst>
          </p:cNvPr>
          <p:cNvSpPr txBox="1"/>
          <p:nvPr/>
        </p:nvSpPr>
        <p:spPr>
          <a:xfrm>
            <a:off x="292608" y="1326879"/>
            <a:ext cx="8773812" cy="476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 Optimization Evaluated with RAGAS and Token Count</a:t>
            </a:r>
          </a:p>
        </p:txBody>
      </p:sp>
    </p:spTree>
    <p:extLst>
      <p:ext uri="{BB962C8B-B14F-4D97-AF65-F5344CB8AC3E}">
        <p14:creationId xmlns:p14="http://schemas.microsoft.com/office/powerpoint/2010/main" val="27383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58"/>
    </mc:Choice>
    <mc:Fallback xmlns="">
      <p:transition spd="slow" advTm="423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1757716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Dissatisfaction: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Airline issues like cancellations, delays, or seating problems often lead to dissatisfaction. Airlines typically offer coupons, but this one-size-fits-all approach may not satisfy everyone.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Negative Reviews: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Dissatisfied passengers often voice their frustrations on platforms like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damaging the airline's reputation.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Sentiment Analysis: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these reviews, we can gauge passenger frustration and recommend tailored solutions to enhance customer loyalty.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RAG with Knowledge Graphs: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Investigate the improvement in Zero-shot recommender when integrated with Knowledge Graphs (KG).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Explore non-traditional optimization methods (fine-tuning embeddings, multi-query retrievals, cross-encoder re-ranking, token optimization) as alternatives to expensive fine-tuning of large language models (LLMs).</a:t>
            </a:r>
          </a:p>
        </p:txBody>
      </p:sp>
    </p:spTree>
    <p:extLst>
      <p:ext uri="{BB962C8B-B14F-4D97-AF65-F5344CB8AC3E}">
        <p14:creationId xmlns:p14="http://schemas.microsoft.com/office/powerpoint/2010/main" val="3299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8"/>
    </mc:Choice>
    <mc:Fallback xmlns="">
      <p:transition spd="slow" advTm="536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319-FB2D-BDE3-F1D3-BCDC84E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7756-CC09-ACF6-7D19-D3AB353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9996C-B58F-2A5E-BD11-84100F3DBB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2266950"/>
            <a:ext cx="14369904" cy="61638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Mistral (7B) outperformed Llama-2 (7B) as a zero-shot recommender for airlines, especially when integrated with a knowledge graph (KG), showing higher accuracy and relevance.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KG integration significantly improved recommendation metrics, with Mistral benefiting more due to its advanced architecture, including Sliding Window Attention and KV cache.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token optimization methods, Byte-Pair Encoding (BPE) was most effective, preserving context better than other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Enhancements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Cross-encoder re-ranking and multi-query expansion improved retrieval accuracy, especially in multilingual settings.</a:t>
            </a:r>
          </a:p>
        </p:txBody>
      </p:sp>
    </p:spTree>
    <p:extLst>
      <p:ext uri="{BB962C8B-B14F-4D97-AF65-F5344CB8AC3E}">
        <p14:creationId xmlns:p14="http://schemas.microsoft.com/office/powerpoint/2010/main" val="222953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Future Investigation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Exploring Other Large 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Integrating Knowledge Graphs into RAG System with Sherlock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Finetuning and Re-ranking could be applied to the Zero-shot recommender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</a:rPr>
              <a:t>Applying BPE to the Zero-shot recommender system.</a:t>
            </a:r>
            <a:endParaRPr lang="en-US" sz="28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3"/>
    </mc:Choice>
    <mc:Fallback xmlns="">
      <p:transition spd="slow" advTm="2617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LLM instead of Traditional ML?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KG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2 and Mistral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Llama 3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RAGAS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Token Optimization ? Context Length, time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Cross-encoder re-ranking ? Context aware 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</a:rPr>
              <a:t>Why Recursive chunking ? – page wise. Semantic chunking –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14929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spd="slow" advTm="6250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81" y="5079206"/>
            <a:ext cx="12753790" cy="1808233"/>
          </a:xfrm>
        </p:spPr>
        <p:txBody>
          <a:bodyPr>
            <a:noAutofit/>
          </a:bodyPr>
          <a:lstStyle/>
          <a:p>
            <a:br>
              <a:rPr lang="en-IE" sz="3200" dirty="0"/>
            </a:br>
            <a:r>
              <a:rPr lang="en-IE" sz="3200" dirty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867D83-89DC-4DE0-ADF2-66E83AE5E583}"/>
              </a:ext>
            </a:extLst>
          </p:cNvPr>
          <p:cNvSpPr txBox="1">
            <a:spLocks/>
          </p:cNvSpPr>
          <p:nvPr/>
        </p:nvSpPr>
        <p:spPr>
          <a:xfrm>
            <a:off x="12901967" y="4134673"/>
            <a:ext cx="2956342" cy="43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3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kern="1200">
                <a:solidFill>
                  <a:srgbClr val="00A956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ul.ie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Suitability: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large language model,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Mistral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best suited for zero-shot recommendation in the airline industry, focusing on alternatives based on travel history and customer ratings?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Impact: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How much improvement in recommendation accuracy (e.g., precision, recall) can be achieved by integrating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into the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Optimization: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What are the most effective methods to enhance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fine-tuning embeddings, multi-query expansion, document re-ranking, and token optimization?</a:t>
            </a:r>
          </a:p>
        </p:txBody>
      </p:sp>
    </p:spTree>
    <p:extLst>
      <p:ext uri="{BB962C8B-B14F-4D97-AF65-F5344CB8AC3E}">
        <p14:creationId xmlns:p14="http://schemas.microsoft.com/office/powerpoint/2010/main" val="2097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6"/>
    </mc:Choice>
    <mc:Fallback xmlns="">
      <p:transition spd="slow" advTm="201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2" y="230099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dataset from Kaggle is modified for creating the Zero-shot recommender to include the following: </a:t>
            </a: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ooking_ID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booking Id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Passenger_Name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name of the passenger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– The review obtained from the Kaggle Dataset concerning both positive and negative reviews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571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Membership_level</a:t>
            </a:r>
            <a:r>
              <a:rPr lang="en-US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membership level of the passenger, here 4 membership levels are considered namely, Bronze, Silver, Gold, Platinum, where priority is given in order.</a:t>
            </a:r>
            <a:endParaRPr lang="en-US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Rating – The rating provided by the passenger for the journey undertaken.</a:t>
            </a:r>
          </a:p>
          <a:p>
            <a:pPr lvl="1"/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details are created by using Faker library to include data such as :</a:t>
            </a:r>
          </a:p>
          <a:p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Passenger_Name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Passenger_ID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Flight_Number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Arrival_Airport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Departure_Date_and_Time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Arrival_Date_and_Time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Seat_Number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Class,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Booking_Date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Contact_Information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Payment_Status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Price,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Loyalty_Program_Level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5" y="415724"/>
            <a:ext cx="14022170" cy="1042950"/>
          </a:xfrm>
        </p:spPr>
        <p:txBody>
          <a:bodyPr/>
          <a:lstStyle/>
          <a:p>
            <a:r>
              <a:rPr lang="en-US" dirty="0"/>
              <a:t>Dataset for Zero-shot recommender with KG and Without KG</a:t>
            </a:r>
          </a:p>
        </p:txBody>
      </p:sp>
      <p:pic>
        <p:nvPicPr>
          <p:cNvPr id="2" name="Picture 1" descr="A graph with colorful bars&#10;&#10;Description automatically generated with medium confidence">
            <a:extLst>
              <a:ext uri="{FF2B5EF4-FFF2-40B4-BE49-F238E27FC236}">
                <a16:creationId xmlns:a16="http://schemas.microsoft.com/office/drawing/2014/main" id="{8B441F1A-D4EF-3787-51CD-39C93AF9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" y="1586690"/>
            <a:ext cx="8072637" cy="4973352"/>
          </a:xfrm>
          <a:prstGeom prst="rect">
            <a:avLst/>
          </a:prstGeom>
        </p:spPr>
      </p:pic>
      <p:pic>
        <p:nvPicPr>
          <p:cNvPr id="5" name="Picture 4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EDD26B52-63D0-73F8-7D7B-714874B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576" y="983186"/>
            <a:ext cx="7275533" cy="49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E8D4-66BA-3E58-95A8-0856A455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653" y="5907024"/>
            <a:ext cx="8009029" cy="42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58"/>
    </mc:Choice>
    <mc:Fallback xmlns="">
      <p:transition spd="slow" advTm="74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Dataset for RAG Optimization and token optimization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EFF014-471B-B549-AAEA-3A5D237C7A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7303" y="2118115"/>
            <a:ext cx="14858287" cy="66429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scraped from Wikipedia using the Wikipedia-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category of articles such as:  </a:t>
            </a:r>
          </a:p>
          <a:p>
            <a:pPr lvl="1"/>
            <a:r>
              <a:rPr lang="en-US" sz="2500" dirty="0">
                <a:latin typeface="Helvetica Neue" panose="02000503000000020004" pitchFamily="2" charset="0"/>
              </a:rPr>
              <a:t>"</a:t>
            </a:r>
            <a:r>
              <a:rPr lang="en-US" sz="2500" dirty="0" err="1">
                <a:latin typeface="Helvetica Neue" panose="02000503000000020004" pitchFamily="2" charset="0"/>
              </a:rPr>
              <a:t>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Arthur_Conan_Doyle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A_Scandal_in_Bohemia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The_Adventures_of_Sherlock_Holmes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A_Study_in_Scarlet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The_Sign_of_the_Four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The_Memoirs_of_Sherlock_Holmes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The_Hound_of_the_Baskervilles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The_Return_of_Sherlock_Holmes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The_Valley_of_Fear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His_Last_Bow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The_Case-Book_of_Sherlock_Holmes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Canon_of_Sherlock_Holmes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Dr._Watson</a:t>
            </a:r>
            <a:r>
              <a:rPr lang="en-US" sz="2500" dirty="0">
                <a:latin typeface="Helvetica Neue" panose="02000503000000020004" pitchFamily="2" charset="0"/>
              </a:rPr>
              <a:t>", "221B_Baker_Street", "</a:t>
            </a:r>
            <a:r>
              <a:rPr lang="en-US" sz="2500" dirty="0" err="1">
                <a:latin typeface="Helvetica Neue" panose="02000503000000020004" pitchFamily="2" charset="0"/>
              </a:rPr>
              <a:t>Mrs._Hudson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Professor_Moriarty</a:t>
            </a:r>
            <a:r>
              <a:rPr lang="en-US" sz="2500" dirty="0">
                <a:latin typeface="Helvetica Neue" panose="02000503000000020004" pitchFamily="2" charset="0"/>
              </a:rPr>
              <a:t>", "</a:t>
            </a:r>
            <a:r>
              <a:rPr lang="en-US" sz="2500" dirty="0" err="1">
                <a:latin typeface="Helvetica Neue" panose="02000503000000020004" pitchFamily="2" charset="0"/>
              </a:rPr>
              <a:t>The_Strand_Magazine</a:t>
            </a:r>
            <a:r>
              <a:rPr lang="en-US" sz="2500" dirty="0">
                <a:latin typeface="Helvetica Neue" panose="02000503000000020004" pitchFamily="2" charset="0"/>
              </a:rPr>
              <a:t>".</a:t>
            </a:r>
          </a:p>
          <a:p>
            <a:pPr lvl="1"/>
            <a:endParaRPr lang="en-US" sz="2500" dirty="0"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was done in an attempt to understand how the fine-tuned embedding models investigated in the study would embed seemingly related data from different sources that are related.</a:t>
            </a:r>
          </a:p>
        </p:txBody>
      </p:sp>
    </p:spTree>
    <p:extLst>
      <p:ext uri="{BB962C8B-B14F-4D97-AF65-F5344CB8AC3E}">
        <p14:creationId xmlns:p14="http://schemas.microsoft.com/office/powerpoint/2010/main" val="206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6"/>
    </mc:Choice>
    <mc:Fallback xmlns="">
      <p:transition spd="slow" advTm="53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9E8B-9DBD-1EC2-2CA3-B0B91210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Mistral (7B) Working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61CF4-E528-8B6E-FEE3-F0D817AF6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0242" y="1745475"/>
            <a:ext cx="4987500" cy="55881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44D24-AA93-EE18-F1B3-DC3CF37A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445F3-F2D3-65AF-8271-E87835AA1B0E}"/>
              </a:ext>
            </a:extLst>
          </p:cNvPr>
          <p:cNvSpPr txBox="1"/>
          <p:nvPr/>
        </p:nvSpPr>
        <p:spPr>
          <a:xfrm>
            <a:off x="675870" y="2357584"/>
            <a:ext cx="8645944" cy="343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4 tokens from the input is passed to the 4th token of the Layer 1 which passed to the 7th token of layer 2. Even though the 1st token is not directly related to the 7th token, its related via the layer 1 which contains the information about the 1st token. (Jiang et al. 2023).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24" y="777793"/>
            <a:ext cx="14022170" cy="1042950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30808-3AC8-A72D-91BD-81A1BFB01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319" y="1954800"/>
            <a:ext cx="6909475" cy="1784443"/>
          </a:xfrm>
        </p:spPr>
        <p:txBody>
          <a:bodyPr/>
          <a:lstStyle/>
          <a:p>
            <a:r>
              <a:rPr lang="en-US" u="sng" dirty="0"/>
              <a:t>Simple Recommender System</a:t>
            </a:r>
          </a:p>
        </p:txBody>
      </p:sp>
      <p:pic>
        <p:nvPicPr>
          <p:cNvPr id="2" name="Content Placeholder 1" descr="A diagram of a data flow&#10;&#10;Description automatically generated">
            <a:extLst>
              <a:ext uri="{FF2B5EF4-FFF2-40B4-BE49-F238E27FC236}">
                <a16:creationId xmlns:a16="http://schemas.microsoft.com/office/drawing/2014/main" id="{269B03A0-1971-CA83-AC90-7A37435B0FE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6578" r="2" b="2"/>
          <a:stretch/>
        </p:blipFill>
        <p:spPr>
          <a:xfrm>
            <a:off x="1888128" y="2543319"/>
            <a:ext cx="10492848" cy="68373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649A-6AD0-B5F1-1039-2B6B879122F3}"/>
              </a:ext>
            </a:extLst>
          </p:cNvPr>
          <p:cNvSpPr txBox="1"/>
          <p:nvPr/>
        </p:nvSpPr>
        <p:spPr>
          <a:xfrm>
            <a:off x="4512732" y="9423290"/>
            <a:ext cx="5506507" cy="75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 simple recommender system using LLM.</a:t>
            </a:r>
            <a:endParaRPr lang="en-US" sz="1800" i="1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5"/>
    </mc:Choice>
    <mc:Fallback xmlns="">
      <p:transition spd="slow" advTm="254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C1963F-6058-2B4E-BD4C-A595F6C4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3" y="702525"/>
            <a:ext cx="14022170" cy="1042950"/>
          </a:xfrm>
        </p:spPr>
        <p:txBody>
          <a:bodyPr/>
          <a:lstStyle/>
          <a:p>
            <a:r>
              <a:rPr lang="en-US" dirty="0"/>
              <a:t>Recommender System with KG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9E86-9CA7-5190-F6FD-D585E76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2153830"/>
            <a:ext cx="11430000" cy="7503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F7B85-81D5-931B-DD56-A244DCA211D4}"/>
              </a:ext>
            </a:extLst>
          </p:cNvPr>
          <p:cNvSpPr txBox="1"/>
          <p:nvPr/>
        </p:nvSpPr>
        <p:spPr>
          <a:xfrm>
            <a:off x="1352677" y="1707554"/>
            <a:ext cx="29317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 err="1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Recomender</a:t>
            </a:r>
            <a:r>
              <a:rPr lang="en-US" sz="2300" b="1" u="sng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1F219-26D9-B8A2-B09A-9BBCDD2A7A51}"/>
              </a:ext>
            </a:extLst>
          </p:cNvPr>
          <p:cNvSpPr txBox="1"/>
          <p:nvPr/>
        </p:nvSpPr>
        <p:spPr>
          <a:xfrm>
            <a:off x="4514545" y="9715351"/>
            <a:ext cx="435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with Knowledge Graph (KG).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8B2B-9DDA-2E33-CBA0-127D8FE30E54}"/>
              </a:ext>
            </a:extLst>
          </p:cNvPr>
          <p:cNvSpPr txBox="1"/>
          <p:nvPr/>
        </p:nvSpPr>
        <p:spPr>
          <a:xfrm>
            <a:off x="12027303" y="3373187"/>
            <a:ext cx="4230285" cy="606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data from the CSV that contains all the fields described in Dataset.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into smaller chunks for efficient memory management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53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 the data obtained using a Sentence Transformer (sentence-transformers/all-MiniLM-L6-v2) and store the result in the Graph Database (Neo4J)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670-40E6-3E0D-9124-C7002F1E753E}"/>
              </a:ext>
            </a:extLst>
          </p:cNvPr>
          <p:cNvSpPr txBox="1"/>
          <p:nvPr/>
        </p:nvSpPr>
        <p:spPr>
          <a:xfrm>
            <a:off x="13061841" y="2726626"/>
            <a:ext cx="22300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u="sng" dirty="0">
                <a:solidFill>
                  <a:srgbClr val="005336"/>
                </a:solidFill>
                <a:latin typeface="Helvetica" pitchFamily="2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654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61_RD_UL_PPT_V1" id="{B1DF1E9F-A915-334F-8576-F19A781521BD}" vid="{D2420B80-F699-684B-A18E-0344655F8F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8" ma:contentTypeDescription="Create a new document." ma:contentTypeScope="" ma:versionID="a88c13083bc560a30c6dc9b9bcadc9e5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0af39b7214d3bf6bcf5e8b8f1bcda76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3023927-f72a-40d9-82ec-f3f2d80d180b" xsi:nil="true"/>
    <MigrationWizIdDocumentLibraryPermissions xmlns="43023927-f72a-40d9-82ec-f3f2d80d180b" xsi:nil="true"/>
    <MigrationWizIdSecurityGroups xmlns="43023927-f72a-40d9-82ec-f3f2d80d180b" xsi:nil="true"/>
    <MigrationWizIdPermissions xmlns="43023927-f72a-40d9-82ec-f3f2d80d180b" xsi:nil="true"/>
    <MigrationWizId xmlns="43023927-f72a-40d9-82ec-f3f2d80d180b" xsi:nil="true"/>
  </documentManagement>
</p:properties>
</file>

<file path=customXml/itemProps1.xml><?xml version="1.0" encoding="utf-8"?>
<ds:datastoreItem xmlns:ds="http://schemas.openxmlformats.org/officeDocument/2006/customXml" ds:itemID="{395DE2E9-9756-48E5-AC60-F14F867BB6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B807F5-7A8C-414D-8998-DDA8D20720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8A7C5-6A9C-406C-B622-923FA36131D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43023927-f72a-40d9-82ec-f3f2d80d180b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da90d89-8edc-45c0-9231-e7d028992c4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8968</TotalTime>
  <Words>1998</Words>
  <Application>Microsoft Macintosh PowerPoint</Application>
  <PresentationFormat>Custom</PresentationFormat>
  <Paragraphs>250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 Narrow</vt:lpstr>
      <vt:lpstr>Arial</vt:lpstr>
      <vt:lpstr>Calibri</vt:lpstr>
      <vt:lpstr>Cambria Math</vt:lpstr>
      <vt:lpstr>Georgia</vt:lpstr>
      <vt:lpstr>Helvetica</vt:lpstr>
      <vt:lpstr>Helvetica Neue</vt:lpstr>
      <vt:lpstr>Times New Roman</vt:lpstr>
      <vt:lpstr>Office Theme</vt:lpstr>
      <vt:lpstr>CS6143 – Artificial Intelligence and Machine Learning Project 2023/2024  Zero-shot Recommendation System using open-source LLMs for Airline Industry and Optimization techniques in Retrieval Augmented Generation (RAG)   Sajin Mohamed Pallikkathodi Erathali MSc. Artificial Intelligence and Machine Learning Student ID : 23037601 </vt:lpstr>
      <vt:lpstr>Motivation</vt:lpstr>
      <vt:lpstr>Research Questions</vt:lpstr>
      <vt:lpstr>Dataset for Zero-shot recommender with KG and Without KG</vt:lpstr>
      <vt:lpstr>Dataset for Zero-shot recommender with KG and Without KG</vt:lpstr>
      <vt:lpstr>Dataset for RAG Optimization and token optimization    </vt:lpstr>
      <vt:lpstr>Mistral (7B) Working</vt:lpstr>
      <vt:lpstr>Methodology</vt:lpstr>
      <vt:lpstr>Recommender System with KG</vt:lpstr>
      <vt:lpstr>Resultant KG</vt:lpstr>
      <vt:lpstr>Retrieval Augmented Generation (RAG)</vt:lpstr>
      <vt:lpstr>RAG Optimization – Fine-tuned Embeddings</vt:lpstr>
      <vt:lpstr>RAG Optimization – Cross-encoder Re-ranking with Multi-Query Expansion</vt:lpstr>
      <vt:lpstr>RAG Optimization - Token Optimization</vt:lpstr>
      <vt:lpstr>RAGAS and NDCG</vt:lpstr>
      <vt:lpstr>Results</vt:lpstr>
      <vt:lpstr>Results - RAG Optimization – Fine-tuned Embeddings</vt:lpstr>
      <vt:lpstr>Results – Cross Encoder Evaluation with Multi-query Expansion</vt:lpstr>
      <vt:lpstr>Results – RAG Optimization – Token Optimization</vt:lpstr>
      <vt:lpstr>Conclusion</vt:lpstr>
      <vt:lpstr>Future Investigation</vt:lpstr>
      <vt:lpstr>WHY?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Niamh.Browne</dc:creator>
  <cp:lastModifiedBy>ULStudent:SAJIN MOHAMED.PALLIKKATHODI ERATHALI</cp:lastModifiedBy>
  <cp:revision>95</cp:revision>
  <dcterms:created xsi:type="dcterms:W3CDTF">2020-02-03T12:20:39Z</dcterms:created>
  <dcterms:modified xsi:type="dcterms:W3CDTF">2024-08-27T15:31:30Z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